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81813" cy="100028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p:scale>
          <a:sx n="98" d="100"/>
          <a:sy n="98" d="100"/>
        </p:scale>
        <p:origin x="2520"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FF1674C-7CA5-4E9D-8C71-5CB80DA32CD8}" type="datetimeFigureOut">
              <a:rPr lang="es-ES" smtClean="0"/>
              <a:t>12/12/2019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29841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1674C-7CA5-4E9D-8C71-5CB80DA32CD8}" type="datetimeFigureOut">
              <a:rPr lang="es-ES" smtClean="0"/>
              <a:t>12/12/2019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99846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1674C-7CA5-4E9D-8C71-5CB80DA32CD8}" type="datetimeFigureOut">
              <a:rPr lang="es-ES" smtClean="0"/>
              <a:t>12/12/2019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402071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1674C-7CA5-4E9D-8C71-5CB80DA32CD8}" type="datetimeFigureOut">
              <a:rPr lang="es-ES" smtClean="0"/>
              <a:t>12/12/2019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209076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FF1674C-7CA5-4E9D-8C71-5CB80DA32CD8}" type="datetimeFigureOut">
              <a:rPr lang="es-ES" smtClean="0"/>
              <a:t>12/12/2019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356056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F1674C-7CA5-4E9D-8C71-5CB80DA32CD8}" type="datetimeFigureOut">
              <a:rPr lang="es-ES" smtClean="0"/>
              <a:t>12/12/2019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306922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FF1674C-7CA5-4E9D-8C71-5CB80DA32CD8}" type="datetimeFigureOut">
              <a:rPr lang="es-ES" smtClean="0"/>
              <a:t>12/12/2019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168415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F1674C-7CA5-4E9D-8C71-5CB80DA32CD8}" type="datetimeFigureOut">
              <a:rPr lang="es-ES" smtClean="0"/>
              <a:t>12/12/2019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280033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1674C-7CA5-4E9D-8C71-5CB80DA32CD8}" type="datetimeFigureOut">
              <a:rPr lang="es-ES" smtClean="0"/>
              <a:t>12/12/2019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139742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FF1674C-7CA5-4E9D-8C71-5CB80DA32CD8}" type="datetimeFigureOut">
              <a:rPr lang="es-ES" smtClean="0"/>
              <a:t>12/12/2019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22078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FF1674C-7CA5-4E9D-8C71-5CB80DA32CD8}" type="datetimeFigureOut">
              <a:rPr lang="es-ES" smtClean="0"/>
              <a:t>12/12/2019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A41A0E-5472-4FAD-BB57-EFB79F7FE3AA}" type="slidenum">
              <a:rPr lang="es-ES" smtClean="0"/>
              <a:t>‹Nº›</a:t>
            </a:fld>
            <a:endParaRPr lang="es-ES"/>
          </a:p>
        </p:txBody>
      </p:sp>
    </p:spTree>
    <p:extLst>
      <p:ext uri="{BB962C8B-B14F-4D97-AF65-F5344CB8AC3E}">
        <p14:creationId xmlns:p14="http://schemas.microsoft.com/office/powerpoint/2010/main" val="139864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FF1674C-7CA5-4E9D-8C71-5CB80DA32CD8}" type="datetimeFigureOut">
              <a:rPr lang="es-ES" smtClean="0"/>
              <a:t>12/12/2019</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A41A0E-5472-4FAD-BB57-EFB79F7FE3AA}" type="slidenum">
              <a:rPr lang="es-ES" smtClean="0"/>
              <a:t>‹Nº›</a:t>
            </a:fld>
            <a:endParaRPr lang="es-ES"/>
          </a:p>
        </p:txBody>
      </p:sp>
    </p:spTree>
    <p:extLst>
      <p:ext uri="{BB962C8B-B14F-4D97-AF65-F5344CB8AC3E}">
        <p14:creationId xmlns:p14="http://schemas.microsoft.com/office/powerpoint/2010/main" val="4048588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50925" y="1071379"/>
            <a:ext cx="5467018" cy="400110"/>
          </a:xfrm>
          <a:prstGeom prst="rect">
            <a:avLst/>
          </a:prstGeom>
        </p:spPr>
        <p:txBody>
          <a:bodyPr wrap="square">
            <a:spAutoFit/>
          </a:bodyPr>
          <a:lstStyle/>
          <a:p>
            <a:pPr marL="90170" algn="ctr">
              <a:spcAft>
                <a:spcPts val="1200"/>
              </a:spcAft>
              <a:tabLst>
                <a:tab pos="810260" algn="l"/>
                <a:tab pos="2970530" algn="l"/>
              </a:tabLst>
            </a:pPr>
            <a:r>
              <a:rPr lang="es-ES" sz="2000" b="1" dirty="0">
                <a:solidFill>
                  <a:srgbClr val="FF0000"/>
                </a:solidFill>
                <a:latin typeface="Titillium" panose="00000500000000000000"/>
                <a:ea typeface="Times New Roman" panose="02020603050405020304" pitchFamily="18" charset="0"/>
                <a:cs typeface="Arial" panose="020B0604020202020204" pitchFamily="34" charset="0"/>
              </a:rPr>
              <a:t>KIT FIRE SURVIVAL</a:t>
            </a:r>
            <a:endParaRPr lang="es-ES" sz="800" b="1" dirty="0">
              <a:solidFill>
                <a:srgbClr val="FF0000"/>
              </a:solidFill>
              <a:effectLst/>
              <a:latin typeface="Titillium" panose="00000500000000000000"/>
              <a:ea typeface="Times New Roman" panose="02020603050405020304" pitchFamily="18" charset="0"/>
            </a:endParaRPr>
          </a:p>
        </p:txBody>
      </p:sp>
      <p:sp>
        <p:nvSpPr>
          <p:cNvPr id="5" name="Text Box 2"/>
          <p:cNvSpPr txBox="1">
            <a:spLocks noChangeArrowheads="1"/>
          </p:cNvSpPr>
          <p:nvPr/>
        </p:nvSpPr>
        <p:spPr bwMode="auto">
          <a:xfrm>
            <a:off x="952044" y="1844638"/>
            <a:ext cx="5541223" cy="11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algn="just">
              <a:lnSpc>
                <a:spcPct val="115000"/>
              </a:lnSpc>
              <a:spcAft>
                <a:spcPts val="0"/>
              </a:spcAft>
            </a:pPr>
            <a:endParaRPr lang="es-ES" sz="1100" dirty="0">
              <a:latin typeface="Titillium" panose="00000500000000000000" pitchFamily="50" charset="0"/>
              <a:ea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798437123"/>
              </p:ext>
            </p:extLst>
          </p:nvPr>
        </p:nvGraphicFramePr>
        <p:xfrm>
          <a:off x="993964" y="1454333"/>
          <a:ext cx="5493219" cy="1188720"/>
        </p:xfrm>
        <a:graphic>
          <a:graphicData uri="http://schemas.openxmlformats.org/drawingml/2006/table">
            <a:tbl>
              <a:tblPr firstRow="1" bandRow="1">
                <a:tableStyleId>{C083E6E3-FA7D-4D7B-A595-EF9225AFEA82}</a:tableStyleId>
              </a:tblPr>
              <a:tblGrid>
                <a:gridCol w="5493219">
                  <a:extLst>
                    <a:ext uri="{9D8B030D-6E8A-4147-A177-3AD203B41FA5}">
                      <a16:colId xmlns:a16="http://schemas.microsoft.com/office/drawing/2014/main" val="20000"/>
                    </a:ext>
                  </a:extLst>
                </a:gridCol>
              </a:tblGrid>
              <a:tr h="199073">
                <a:tc>
                  <a:txBody>
                    <a:bodyPr/>
                    <a:lstStyle/>
                    <a:p>
                      <a:pPr algn="ctr"/>
                      <a:r>
                        <a:rPr lang="es-ES" sz="1100" dirty="0">
                          <a:solidFill>
                            <a:srgbClr val="FF0000"/>
                          </a:solidFill>
                          <a:latin typeface="Titillium" panose="00000500000000000000" pitchFamily="50" charset="0"/>
                        </a:rPr>
                        <a:t>DESCRIPCIÓN</a:t>
                      </a:r>
                    </a:p>
                  </a:txBody>
                  <a:tcPr/>
                </a:tc>
                <a:extLst>
                  <a:ext uri="{0D108BD9-81ED-4DB2-BD59-A6C34878D82A}">
                    <a16:rowId xmlns:a16="http://schemas.microsoft.com/office/drawing/2014/main" val="10000"/>
                  </a:ext>
                </a:extLst>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1" i="1" dirty="0">
                          <a:solidFill>
                            <a:srgbClr val="FF0000"/>
                          </a:solidFill>
                          <a:latin typeface="Titillium" panose="00000500000000000000" pitchFamily="50" charset="0"/>
                          <a:ea typeface="Times New Roman" panose="02020603050405020304" pitchFamily="18" charset="0"/>
                        </a:rPr>
                        <a:t>El KIT FIRE SURVIVAL </a:t>
                      </a:r>
                      <a:r>
                        <a:rPr lang="es-ES" sz="1100" b="0" i="0" dirty="0">
                          <a:solidFill>
                            <a:schemeClr val="tx1"/>
                          </a:solidFill>
                          <a:latin typeface="Titillium" panose="00000500000000000000" pitchFamily="50" charset="0"/>
                          <a:ea typeface="Times New Roman" panose="02020603050405020304" pitchFamily="18" charset="0"/>
                        </a:rPr>
                        <a:t>es un kit que proporciona los recursos materiales y técnicos necesarios para establecer una zona de supervivencia en situaciones de atrapamiento por incendios. Cuenta con un procedimiento de seguridad, que contribuye a aumentar la probabilidad de supervivencia del personal, en situaciones de riesgo extremo. Se compone de: Una lanza integral (FS1) + un refugio colectivo ignifugo  (FS2) + cubre neumáticos ignífugo (FS3)</a:t>
                      </a:r>
                    </a:p>
                  </a:txBody>
                  <a:tcPr/>
                </a:tc>
                <a:extLst>
                  <a:ext uri="{0D108BD9-81ED-4DB2-BD59-A6C34878D82A}">
                    <a16:rowId xmlns:a16="http://schemas.microsoft.com/office/drawing/2014/main" val="10001"/>
                  </a:ext>
                </a:extLst>
              </a:tr>
            </a:tbl>
          </a:graphicData>
        </a:graphic>
      </p:graphicFrame>
      <p:pic>
        <p:nvPicPr>
          <p:cNvPr id="9" name="Imagen 8">
            <a:extLst>
              <a:ext uri="{FF2B5EF4-FFF2-40B4-BE49-F238E27FC236}">
                <a16:creationId xmlns:a16="http://schemas.microsoft.com/office/drawing/2014/main" id="{463023B8-DC5B-485D-8ABC-7FE7C16F0D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64" y="6559703"/>
            <a:ext cx="2621071" cy="2053939"/>
          </a:xfrm>
          <a:prstGeom prst="rect">
            <a:avLst/>
          </a:prstGeom>
          <a:ln>
            <a:noFill/>
          </a:ln>
          <a:effectLst>
            <a:softEdge rad="112500"/>
          </a:effectLst>
        </p:spPr>
      </p:pic>
      <p:pic>
        <p:nvPicPr>
          <p:cNvPr id="17" name="Imagen 16">
            <a:extLst>
              <a:ext uri="{FF2B5EF4-FFF2-40B4-BE49-F238E27FC236}">
                <a16:creationId xmlns:a16="http://schemas.microsoft.com/office/drawing/2014/main" id="{D87BA1DF-5A21-4C5F-B751-B3A2A4C49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73" t="18966" r="11228" b="43814"/>
          <a:stretch/>
        </p:blipFill>
        <p:spPr>
          <a:xfrm>
            <a:off x="993964" y="2782541"/>
            <a:ext cx="5493219" cy="1914434"/>
          </a:xfrm>
          <a:prstGeom prst="rect">
            <a:avLst/>
          </a:prstGeom>
        </p:spPr>
      </p:pic>
      <p:graphicFrame>
        <p:nvGraphicFramePr>
          <p:cNvPr id="19" name="Tabla 18">
            <a:extLst>
              <a:ext uri="{FF2B5EF4-FFF2-40B4-BE49-F238E27FC236}">
                <a16:creationId xmlns:a16="http://schemas.microsoft.com/office/drawing/2014/main" id="{642D27F5-8210-4111-AACA-FDC2E14E103A}"/>
              </a:ext>
            </a:extLst>
          </p:cNvPr>
          <p:cNvGraphicFramePr>
            <a:graphicFrameLocks noGrp="1"/>
          </p:cNvGraphicFramePr>
          <p:nvPr>
            <p:extLst>
              <p:ext uri="{D42A27DB-BD31-4B8C-83A1-F6EECF244321}">
                <p14:modId xmlns:p14="http://schemas.microsoft.com/office/powerpoint/2010/main" val="2257698391"/>
              </p:ext>
            </p:extLst>
          </p:nvPr>
        </p:nvGraphicFramePr>
        <p:xfrm>
          <a:off x="993966" y="4853164"/>
          <a:ext cx="5493217" cy="1524000"/>
        </p:xfrm>
        <a:graphic>
          <a:graphicData uri="http://schemas.openxmlformats.org/drawingml/2006/table">
            <a:tbl>
              <a:tblPr firstRow="1" bandRow="1">
                <a:tableStyleId>{C083E6E3-FA7D-4D7B-A595-EF9225AFEA82}</a:tableStyleId>
              </a:tblPr>
              <a:tblGrid>
                <a:gridCol w="5493217">
                  <a:extLst>
                    <a:ext uri="{9D8B030D-6E8A-4147-A177-3AD203B41FA5}">
                      <a16:colId xmlns:a16="http://schemas.microsoft.com/office/drawing/2014/main" val="20000"/>
                    </a:ext>
                  </a:extLst>
                </a:gridCol>
              </a:tblGrid>
              <a:tr h="117681">
                <a:tc>
                  <a:txBody>
                    <a:bodyPr/>
                    <a:lstStyle/>
                    <a:p>
                      <a:pPr algn="ctr"/>
                      <a:r>
                        <a:rPr lang="es-ES" sz="1100" dirty="0">
                          <a:solidFill>
                            <a:srgbClr val="FF0000"/>
                          </a:solidFill>
                          <a:latin typeface="Titillium" panose="00000500000000000000" pitchFamily="50" charset="0"/>
                        </a:rPr>
                        <a:t>FS1: LANZA INTEGRAL</a:t>
                      </a:r>
                    </a:p>
                  </a:txBody>
                  <a:tcPr/>
                </a:tc>
                <a:extLst>
                  <a:ext uri="{0D108BD9-81ED-4DB2-BD59-A6C34878D82A}">
                    <a16:rowId xmlns:a16="http://schemas.microsoft.com/office/drawing/2014/main" val="10000"/>
                  </a:ext>
                </a:extLst>
              </a:tr>
              <a:tr h="110758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Especialmente diseñada para establecer la </a:t>
                      </a:r>
                      <a:r>
                        <a:rPr lang="es-ES" sz="1100" b="1" i="0" dirty="0">
                          <a:solidFill>
                            <a:schemeClr val="tx1"/>
                          </a:solidFill>
                          <a:latin typeface="Titillium" panose="00000500000000000000" pitchFamily="50" charset="0"/>
                          <a:ea typeface="Times New Roman" panose="02020603050405020304" pitchFamily="18" charset="0"/>
                        </a:rPr>
                        <a:t>SEGURIDAD – PROTECCIÓN – EXTINCIÓN – AUTOPROTECCIÓN – GEOLOCALIZACIÓN </a:t>
                      </a:r>
                      <a:r>
                        <a:rPr lang="es-ES" sz="1100" b="0" i="0" dirty="0">
                          <a:solidFill>
                            <a:schemeClr val="tx1"/>
                          </a:solidFill>
                          <a:latin typeface="Titillium" panose="00000500000000000000" pitchFamily="50" charset="0"/>
                          <a:ea typeface="Times New Roman" panose="02020603050405020304" pitchFamily="18" charset="0"/>
                        </a:rPr>
                        <a:t>de personas y bienes amenazados por el incendio en situaciones de atrapamiento. Sus prestaciones y uso le permiten obtener la consideración de equipo de protección colectiva en el sector de incendios. Su pantalla de agua y agente extintor recrea un escudo protector sobre la zona de supervivencia.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De aplicación para vehículos autobomba y equipos de trabajo vinculados al vehículo autobomba</a:t>
                      </a:r>
                      <a:endParaRPr lang="es-ES" sz="1100" b="1" i="1" dirty="0">
                        <a:solidFill>
                          <a:srgbClr val="FF0000"/>
                        </a:solidFill>
                        <a:latin typeface="Titillium" panose="00000500000000000000" pitchFamily="50" charset="0"/>
                        <a:ea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20" name="Rectángulo 19">
            <a:extLst>
              <a:ext uri="{FF2B5EF4-FFF2-40B4-BE49-F238E27FC236}">
                <a16:creationId xmlns:a16="http://schemas.microsoft.com/office/drawing/2014/main" id="{1F48634D-F917-489D-AA6D-7B14D9542210}"/>
              </a:ext>
            </a:extLst>
          </p:cNvPr>
          <p:cNvSpPr/>
          <p:nvPr/>
        </p:nvSpPr>
        <p:spPr>
          <a:xfrm rot="16200000">
            <a:off x="-2432259" y="4653109"/>
            <a:ext cx="5467018" cy="400110"/>
          </a:xfrm>
          <a:prstGeom prst="rect">
            <a:avLst/>
          </a:prstGeom>
        </p:spPr>
        <p:txBody>
          <a:bodyPr wrap="square">
            <a:spAutoFit/>
          </a:bodyPr>
          <a:lstStyle/>
          <a:p>
            <a:pPr marL="90170" algn="ctr">
              <a:spcAft>
                <a:spcPts val="1200"/>
              </a:spcAft>
              <a:tabLst>
                <a:tab pos="810260" algn="l"/>
                <a:tab pos="2970530" algn="l"/>
              </a:tabLst>
            </a:pPr>
            <a:r>
              <a:rPr lang="es-ES" sz="2000" b="1" dirty="0">
                <a:solidFill>
                  <a:schemeClr val="bg1"/>
                </a:solidFill>
                <a:latin typeface="Titillium" panose="00000500000000000000"/>
                <a:ea typeface="Times New Roman" panose="02020603050405020304" pitchFamily="18" charset="0"/>
                <a:cs typeface="Arial" panose="020B0604020202020204" pitchFamily="34" charset="0"/>
              </a:rPr>
              <a:t>KIT FIRE SURVIVAL</a:t>
            </a:r>
            <a:endParaRPr lang="es-ES" sz="800" b="1" dirty="0">
              <a:solidFill>
                <a:schemeClr val="bg1"/>
              </a:solidFill>
              <a:effectLst/>
              <a:latin typeface="Titillium" panose="00000500000000000000"/>
              <a:ea typeface="Times New Roman" panose="02020603050405020304" pitchFamily="18" charset="0"/>
            </a:endParaRPr>
          </a:p>
        </p:txBody>
      </p:sp>
      <p:sp>
        <p:nvSpPr>
          <p:cNvPr id="21" name="Rectángulo 20">
            <a:extLst>
              <a:ext uri="{FF2B5EF4-FFF2-40B4-BE49-F238E27FC236}">
                <a16:creationId xmlns:a16="http://schemas.microsoft.com/office/drawing/2014/main" id="{C73D5F97-C678-45BE-90FF-017DDAA7D6A3}"/>
              </a:ext>
            </a:extLst>
          </p:cNvPr>
          <p:cNvSpPr/>
          <p:nvPr/>
        </p:nvSpPr>
        <p:spPr>
          <a:xfrm>
            <a:off x="3615035" y="6666563"/>
            <a:ext cx="2872148" cy="1785104"/>
          </a:xfrm>
          <a:prstGeom prst="rect">
            <a:avLst/>
          </a:prstGeom>
        </p:spPr>
        <p:txBody>
          <a:bodyPr wrap="square">
            <a:spAutoFit/>
          </a:bodyPr>
          <a:lstStyle/>
          <a:p>
            <a:pPr algn="just"/>
            <a:r>
              <a:rPr lang="es-ES" sz="1100" dirty="0">
                <a:latin typeface="Titillium" panose="00000500000000000000" pitchFamily="50" charset="0"/>
                <a:ea typeface="Times New Roman" panose="02020603050405020304" pitchFamily="18" charset="0"/>
              </a:rPr>
              <a:t>Incluye los siguientes componentes: </a:t>
            </a:r>
          </a:p>
          <a:p>
            <a:pPr marL="171450" indent="-171450" algn="just">
              <a:buFont typeface="Arial" panose="020B0604020202020204" pitchFamily="34" charset="0"/>
              <a:buChar char="•"/>
            </a:pPr>
            <a:r>
              <a:rPr lang="es-ES" sz="1100" dirty="0">
                <a:latin typeface="Titillium" panose="00000500000000000000" pitchFamily="50" charset="0"/>
                <a:ea typeface="Times New Roman" panose="02020603050405020304" pitchFamily="18" charset="0"/>
              </a:rPr>
              <a:t>Lanza</a:t>
            </a:r>
          </a:p>
          <a:p>
            <a:pPr marL="171450" indent="-171450" algn="just">
              <a:buFont typeface="Arial" panose="020B0604020202020204" pitchFamily="34" charset="0"/>
              <a:buChar char="•"/>
            </a:pPr>
            <a:r>
              <a:rPr lang="es-ES" sz="1100" dirty="0">
                <a:latin typeface="Titillium" panose="00000500000000000000" pitchFamily="50" charset="0"/>
                <a:ea typeface="Times New Roman" panose="02020603050405020304" pitchFamily="18" charset="0"/>
              </a:rPr>
              <a:t>Espadín para la inyección externa de agente extintor.</a:t>
            </a:r>
          </a:p>
          <a:p>
            <a:pPr marL="171450" indent="-171450" algn="just">
              <a:buFont typeface="Arial" panose="020B0604020202020204" pitchFamily="34" charset="0"/>
              <a:buChar char="•"/>
            </a:pPr>
            <a:r>
              <a:rPr lang="es-ES" sz="1100" dirty="0">
                <a:latin typeface="Titillium" panose="00000500000000000000" pitchFamily="50" charset="0"/>
                <a:ea typeface="Times New Roman" panose="02020603050405020304" pitchFamily="18" charset="0"/>
              </a:rPr>
              <a:t>Tramo de manguera (𝐿 = 10 𝑚 , ∅ = 25 𝑚𝑚 y 2 racores tipo Barcelona*). </a:t>
            </a:r>
          </a:p>
          <a:p>
            <a:pPr marL="171450" indent="-171450" algn="just">
              <a:buFont typeface="Arial" panose="020B0604020202020204" pitchFamily="34" charset="0"/>
              <a:buChar char="•"/>
            </a:pPr>
            <a:r>
              <a:rPr lang="es-ES" sz="1100" dirty="0" err="1">
                <a:latin typeface="Titillium" panose="00000500000000000000" pitchFamily="50" charset="0"/>
                <a:ea typeface="Times New Roman" panose="02020603050405020304" pitchFamily="18" charset="0"/>
              </a:rPr>
              <a:t>Geolocalizador</a:t>
            </a:r>
            <a:r>
              <a:rPr lang="es-ES" sz="1100" dirty="0">
                <a:latin typeface="Titillium" panose="00000500000000000000" pitchFamily="50" charset="0"/>
                <a:ea typeface="Times New Roman" panose="02020603050405020304" pitchFamily="18" charset="0"/>
              </a:rPr>
              <a:t> integrado + funda ignífuga </a:t>
            </a:r>
          </a:p>
          <a:p>
            <a:pPr marL="171450" indent="-171450" algn="just">
              <a:buFont typeface="Arial" panose="020B0604020202020204" pitchFamily="34" charset="0"/>
              <a:buChar char="•"/>
            </a:pPr>
            <a:r>
              <a:rPr lang="es-ES" sz="1100" dirty="0">
                <a:latin typeface="Titillium" panose="00000500000000000000" pitchFamily="50" charset="0"/>
                <a:ea typeface="Times New Roman" panose="02020603050405020304" pitchFamily="18" charset="0"/>
              </a:rPr>
              <a:t>Garrafa de retardante de corto plazo (𝑉 = 10 𝑙). </a:t>
            </a:r>
          </a:p>
          <a:p>
            <a:pPr marL="171450" indent="-171450" algn="just">
              <a:buFont typeface="Arial" panose="020B0604020202020204" pitchFamily="34" charset="0"/>
              <a:buChar char="•"/>
            </a:pPr>
            <a:r>
              <a:rPr lang="es-ES" sz="1100" dirty="0">
                <a:latin typeface="Titillium" panose="00000500000000000000" pitchFamily="50" charset="0"/>
                <a:ea typeface="Times New Roman" panose="02020603050405020304" pitchFamily="18" charset="0"/>
              </a:rPr>
              <a:t>Caja de transporte</a:t>
            </a:r>
          </a:p>
        </p:txBody>
      </p:sp>
      <p:sp>
        <p:nvSpPr>
          <p:cNvPr id="7" name="CuadroTexto 6">
            <a:extLst>
              <a:ext uri="{FF2B5EF4-FFF2-40B4-BE49-F238E27FC236}">
                <a16:creationId xmlns:a16="http://schemas.microsoft.com/office/drawing/2014/main" id="{205D7E68-4D23-48DC-9D0E-D74918460CA8}"/>
              </a:ext>
            </a:extLst>
          </p:cNvPr>
          <p:cNvSpPr txBox="1"/>
          <p:nvPr/>
        </p:nvSpPr>
        <p:spPr>
          <a:xfrm>
            <a:off x="4321205" y="8619177"/>
            <a:ext cx="2165978" cy="215444"/>
          </a:xfrm>
          <a:prstGeom prst="rect">
            <a:avLst/>
          </a:prstGeom>
          <a:noFill/>
        </p:spPr>
        <p:txBody>
          <a:bodyPr wrap="none" rtlCol="0">
            <a:spAutoFit/>
          </a:bodyPr>
          <a:lstStyle/>
          <a:p>
            <a:r>
              <a:rPr lang="es-ES" sz="800" dirty="0">
                <a:latin typeface="Titillium" panose="00000500000000000000"/>
              </a:rPr>
              <a:t>(*) Racores Barcelona: Sólo para venta nacional</a:t>
            </a:r>
          </a:p>
        </p:txBody>
      </p:sp>
    </p:spTree>
    <p:extLst>
      <p:ext uri="{BB962C8B-B14F-4D97-AF65-F5344CB8AC3E}">
        <p14:creationId xmlns:p14="http://schemas.microsoft.com/office/powerpoint/2010/main" val="325089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52044" y="1844638"/>
            <a:ext cx="5541223" cy="11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algn="just">
              <a:lnSpc>
                <a:spcPct val="115000"/>
              </a:lnSpc>
              <a:spcAft>
                <a:spcPts val="0"/>
              </a:spcAft>
            </a:pPr>
            <a:endParaRPr lang="es-ES" sz="1100" dirty="0">
              <a:latin typeface="Titillium" panose="00000500000000000000" pitchFamily="50" charset="0"/>
              <a:ea typeface="Times New Roman" panose="02020603050405020304" pitchFamily="18" charset="0"/>
            </a:endParaRPr>
          </a:p>
        </p:txBody>
      </p:sp>
      <p:pic>
        <p:nvPicPr>
          <p:cNvPr id="15" name="Imagen 14">
            <a:extLst>
              <a:ext uri="{FF2B5EF4-FFF2-40B4-BE49-F238E27FC236}">
                <a16:creationId xmlns:a16="http://schemas.microsoft.com/office/drawing/2014/main" id="{B7E44370-E238-4B65-BBED-E1AB0FC4BD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90" t="36435" r="24219" b="3806"/>
          <a:stretch/>
        </p:blipFill>
        <p:spPr>
          <a:xfrm>
            <a:off x="894172" y="7495539"/>
            <a:ext cx="3096000" cy="1339041"/>
          </a:xfrm>
          <a:prstGeom prst="rect">
            <a:avLst/>
          </a:prstGeom>
          <a:ln>
            <a:noFill/>
          </a:ln>
          <a:effectLst>
            <a:softEdge rad="112500"/>
          </a:effectLst>
        </p:spPr>
      </p:pic>
      <p:graphicFrame>
        <p:nvGraphicFramePr>
          <p:cNvPr id="19" name="Tabla 18">
            <a:extLst>
              <a:ext uri="{FF2B5EF4-FFF2-40B4-BE49-F238E27FC236}">
                <a16:creationId xmlns:a16="http://schemas.microsoft.com/office/drawing/2014/main" id="{642D27F5-8210-4111-AACA-FDC2E14E103A}"/>
              </a:ext>
            </a:extLst>
          </p:cNvPr>
          <p:cNvGraphicFramePr>
            <a:graphicFrameLocks noGrp="1"/>
          </p:cNvGraphicFramePr>
          <p:nvPr>
            <p:extLst>
              <p:ext uri="{D42A27DB-BD31-4B8C-83A1-F6EECF244321}">
                <p14:modId xmlns:p14="http://schemas.microsoft.com/office/powerpoint/2010/main" val="1613426528"/>
              </p:ext>
            </p:extLst>
          </p:nvPr>
        </p:nvGraphicFramePr>
        <p:xfrm>
          <a:off x="893457" y="1184363"/>
          <a:ext cx="5593726" cy="1859280"/>
        </p:xfrm>
        <a:graphic>
          <a:graphicData uri="http://schemas.openxmlformats.org/drawingml/2006/table">
            <a:tbl>
              <a:tblPr firstRow="1" bandRow="1">
                <a:tableStyleId>{C083E6E3-FA7D-4D7B-A595-EF9225AFEA82}</a:tableStyleId>
              </a:tblPr>
              <a:tblGrid>
                <a:gridCol w="5593726">
                  <a:extLst>
                    <a:ext uri="{9D8B030D-6E8A-4147-A177-3AD203B41FA5}">
                      <a16:colId xmlns:a16="http://schemas.microsoft.com/office/drawing/2014/main" val="20000"/>
                    </a:ext>
                  </a:extLst>
                </a:gridCol>
              </a:tblGrid>
              <a:tr h="0">
                <a:tc>
                  <a:txBody>
                    <a:bodyPr/>
                    <a:lstStyle/>
                    <a:p>
                      <a:pPr algn="ctr"/>
                      <a:r>
                        <a:rPr lang="es-ES" sz="1100" dirty="0">
                          <a:solidFill>
                            <a:srgbClr val="FF0000"/>
                          </a:solidFill>
                          <a:latin typeface="Titillium" panose="00000500000000000000" pitchFamily="50" charset="0"/>
                        </a:rPr>
                        <a:t>FS2: REFUGIO COLECTIVO</a:t>
                      </a:r>
                    </a:p>
                  </a:txBody>
                  <a:tcPr/>
                </a:tc>
                <a:extLst>
                  <a:ext uri="{0D108BD9-81ED-4DB2-BD59-A6C34878D82A}">
                    <a16:rowId xmlns:a16="http://schemas.microsoft.com/office/drawing/2014/main" val="10000"/>
                  </a:ext>
                </a:extLst>
              </a:tr>
              <a:tr h="106301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Refugio Colectivo Ignífugo e Impermeable, especialmente diseñado para favorecer la seguridad y protección del personal combatiente, ante situaciones extremas de atrapamiento por el incendio, donde las condiciones ambientales existentes de temperatura y gases son incompatibles con la vida. Sus prestaciones, así como su uso, le permiten obtener la consideración de equipo de protección colectiva en el sector de incendios.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 FS2.4 capacidad para 4 personas.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 FS2.6 capacidad para 6 personas.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De aplicación a brigadas terrestres, helitransportadas, maquinaria pesada y vehículos autobombas con y sin disponibilidad de agua. </a:t>
                      </a:r>
                    </a:p>
                  </a:txBody>
                  <a:tcPr/>
                </a:tc>
                <a:extLst>
                  <a:ext uri="{0D108BD9-81ED-4DB2-BD59-A6C34878D82A}">
                    <a16:rowId xmlns:a16="http://schemas.microsoft.com/office/drawing/2014/main" val="10001"/>
                  </a:ext>
                </a:extLst>
              </a:tr>
            </a:tbl>
          </a:graphicData>
        </a:graphic>
      </p:graphicFrame>
      <p:sp>
        <p:nvSpPr>
          <p:cNvPr id="20" name="Rectángulo 19">
            <a:extLst>
              <a:ext uri="{FF2B5EF4-FFF2-40B4-BE49-F238E27FC236}">
                <a16:creationId xmlns:a16="http://schemas.microsoft.com/office/drawing/2014/main" id="{1F48634D-F917-489D-AA6D-7B14D9542210}"/>
              </a:ext>
            </a:extLst>
          </p:cNvPr>
          <p:cNvSpPr/>
          <p:nvPr/>
        </p:nvSpPr>
        <p:spPr>
          <a:xfrm rot="16200000">
            <a:off x="-2417555" y="4966074"/>
            <a:ext cx="5467018" cy="400110"/>
          </a:xfrm>
          <a:prstGeom prst="rect">
            <a:avLst/>
          </a:prstGeom>
        </p:spPr>
        <p:txBody>
          <a:bodyPr wrap="square">
            <a:spAutoFit/>
          </a:bodyPr>
          <a:lstStyle/>
          <a:p>
            <a:pPr marL="90170" algn="ctr">
              <a:spcAft>
                <a:spcPts val="1200"/>
              </a:spcAft>
              <a:tabLst>
                <a:tab pos="810260" algn="l"/>
                <a:tab pos="2970530" algn="l"/>
              </a:tabLst>
            </a:pPr>
            <a:r>
              <a:rPr lang="es-ES" sz="2000" b="1" dirty="0">
                <a:solidFill>
                  <a:schemeClr val="bg1"/>
                </a:solidFill>
                <a:latin typeface="Titillium" panose="00000500000000000000"/>
                <a:ea typeface="Times New Roman" panose="02020603050405020304" pitchFamily="18" charset="0"/>
                <a:cs typeface="Arial" panose="020B0604020202020204" pitchFamily="34" charset="0"/>
              </a:rPr>
              <a:t>KIT FIRE SURVIVAL</a:t>
            </a:r>
            <a:endParaRPr lang="es-ES" sz="800" b="1" dirty="0">
              <a:solidFill>
                <a:schemeClr val="bg1"/>
              </a:solidFill>
              <a:effectLst/>
              <a:latin typeface="Titillium" panose="00000500000000000000"/>
              <a:ea typeface="Times New Roman" panose="02020603050405020304" pitchFamily="18" charset="0"/>
            </a:endParaRPr>
          </a:p>
        </p:txBody>
      </p:sp>
      <p:pic>
        <p:nvPicPr>
          <p:cNvPr id="3" name="Imagen 2">
            <a:extLst>
              <a:ext uri="{FF2B5EF4-FFF2-40B4-BE49-F238E27FC236}">
                <a16:creationId xmlns:a16="http://schemas.microsoft.com/office/drawing/2014/main" id="{AAD52DB4-D26D-4DCB-A60B-8822F66E3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972" y="3599696"/>
            <a:ext cx="3097428" cy="1529542"/>
          </a:xfrm>
          <a:prstGeom prst="rect">
            <a:avLst/>
          </a:prstGeom>
          <a:ln>
            <a:noFill/>
          </a:ln>
          <a:effectLst>
            <a:softEdge rad="112500"/>
          </a:effectLst>
        </p:spPr>
      </p:pic>
      <p:graphicFrame>
        <p:nvGraphicFramePr>
          <p:cNvPr id="13" name="Tabla 12">
            <a:extLst>
              <a:ext uri="{FF2B5EF4-FFF2-40B4-BE49-F238E27FC236}">
                <a16:creationId xmlns:a16="http://schemas.microsoft.com/office/drawing/2014/main" id="{6B183B22-BB99-4888-83DE-A1B8630451A6}"/>
              </a:ext>
            </a:extLst>
          </p:cNvPr>
          <p:cNvGraphicFramePr>
            <a:graphicFrameLocks noGrp="1"/>
          </p:cNvGraphicFramePr>
          <p:nvPr>
            <p:extLst>
              <p:ext uri="{D42A27DB-BD31-4B8C-83A1-F6EECF244321}">
                <p14:modId xmlns:p14="http://schemas.microsoft.com/office/powerpoint/2010/main" val="1725690193"/>
              </p:ext>
            </p:extLst>
          </p:nvPr>
        </p:nvGraphicFramePr>
        <p:xfrm>
          <a:off x="893459" y="5613218"/>
          <a:ext cx="5593724" cy="1859280"/>
        </p:xfrm>
        <a:graphic>
          <a:graphicData uri="http://schemas.openxmlformats.org/drawingml/2006/table">
            <a:tbl>
              <a:tblPr firstRow="1" bandRow="1">
                <a:tableStyleId>{C083E6E3-FA7D-4D7B-A595-EF9225AFEA82}</a:tableStyleId>
              </a:tblPr>
              <a:tblGrid>
                <a:gridCol w="5593724">
                  <a:extLst>
                    <a:ext uri="{9D8B030D-6E8A-4147-A177-3AD203B41FA5}">
                      <a16:colId xmlns:a16="http://schemas.microsoft.com/office/drawing/2014/main" val="20000"/>
                    </a:ext>
                  </a:extLst>
                </a:gridCol>
              </a:tblGrid>
              <a:tr h="0">
                <a:tc>
                  <a:txBody>
                    <a:bodyPr/>
                    <a:lstStyle/>
                    <a:p>
                      <a:pPr algn="ctr"/>
                      <a:r>
                        <a:rPr lang="es-ES" sz="1100" dirty="0">
                          <a:solidFill>
                            <a:srgbClr val="FF0000"/>
                          </a:solidFill>
                          <a:latin typeface="Titillium" panose="00000500000000000000" pitchFamily="50" charset="0"/>
                        </a:rPr>
                        <a:t>FS3: CUBRE NEUMÁTICOS</a:t>
                      </a:r>
                    </a:p>
                  </a:txBody>
                  <a:tcPr/>
                </a:tc>
                <a:extLst>
                  <a:ext uri="{0D108BD9-81ED-4DB2-BD59-A6C34878D82A}">
                    <a16:rowId xmlns:a16="http://schemas.microsoft.com/office/drawing/2014/main" val="10000"/>
                  </a:ext>
                </a:extLst>
              </a:tr>
              <a:tr h="124648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Protector Térmico de Neumáticos, Ignifugo e Impermeable, especialmente diseñado para establecer la protección del neumático del vehículo y evitar su ignición en situaciones extremas de exposición al fuego, dado que es un elemento especialmente susceptible de entrar en combustión al paso de un frente de llama, en situaciones de atrapamiento del vehículo.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 Modelo FS3H (Vehículos Pesados).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 Modelo FS3L (Vehículos ligeros).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100" b="0" i="0" dirty="0">
                          <a:solidFill>
                            <a:schemeClr val="tx1"/>
                          </a:solidFill>
                          <a:latin typeface="Titillium" panose="00000500000000000000" pitchFamily="50" charset="0"/>
                          <a:ea typeface="Times New Roman" panose="02020603050405020304" pitchFamily="18" charset="0"/>
                        </a:rPr>
                        <a:t>De aplicación a vehículos de extinción (pesados- ligeros), además de otros vehículos de transporte de personal o logística que puedan verse involucrados en una situación de atrapamiento. </a:t>
                      </a:r>
                    </a:p>
                  </a:txBody>
                  <a:tcPr/>
                </a:tc>
                <a:extLst>
                  <a:ext uri="{0D108BD9-81ED-4DB2-BD59-A6C34878D82A}">
                    <a16:rowId xmlns:a16="http://schemas.microsoft.com/office/drawing/2014/main" val="10001"/>
                  </a:ext>
                </a:extLst>
              </a:tr>
            </a:tbl>
          </a:graphicData>
        </a:graphic>
      </p:graphicFrame>
      <p:sp>
        <p:nvSpPr>
          <p:cNvPr id="16" name="Rectángulo 15">
            <a:extLst>
              <a:ext uri="{FF2B5EF4-FFF2-40B4-BE49-F238E27FC236}">
                <a16:creationId xmlns:a16="http://schemas.microsoft.com/office/drawing/2014/main" id="{75B2B3E0-3DC3-4483-90D3-DEBBA20B73D6}"/>
              </a:ext>
            </a:extLst>
          </p:cNvPr>
          <p:cNvSpPr/>
          <p:nvPr/>
        </p:nvSpPr>
        <p:spPr>
          <a:xfrm>
            <a:off x="3904552" y="3136657"/>
            <a:ext cx="2582631" cy="2462213"/>
          </a:xfrm>
          <a:prstGeom prst="rect">
            <a:avLst/>
          </a:prstGeom>
        </p:spPr>
        <p:txBody>
          <a:bodyPr wrap="square">
            <a:spAutoFit/>
          </a:bodyPr>
          <a:lstStyle/>
          <a:p>
            <a:pPr algn="just"/>
            <a:r>
              <a:rPr lang="es-ES" sz="1100" dirty="0"/>
              <a:t>Incluye los siguientes componentes: </a:t>
            </a:r>
          </a:p>
          <a:p>
            <a:pPr marL="171450" indent="-171450" algn="just">
              <a:buFont typeface="Arial" panose="020B0604020202020204" pitchFamily="34" charset="0"/>
              <a:buChar char="•"/>
            </a:pPr>
            <a:r>
              <a:rPr lang="es-ES" sz="1100" dirty="0"/>
              <a:t>Refugio ignifugo de 4 o 6 plazas, según modelo</a:t>
            </a:r>
          </a:p>
          <a:p>
            <a:pPr marL="171450" indent="-171450" algn="just">
              <a:buFont typeface="Arial" panose="020B0604020202020204" pitchFamily="34" charset="0"/>
              <a:buChar char="•"/>
            </a:pPr>
            <a:r>
              <a:rPr lang="es-ES" sz="1100" dirty="0"/>
              <a:t>Sistema de iluminación</a:t>
            </a:r>
          </a:p>
          <a:p>
            <a:pPr marL="171450" indent="-171450" algn="just">
              <a:buFont typeface="Arial" panose="020B0604020202020204" pitchFamily="34" charset="0"/>
              <a:buChar char="•"/>
            </a:pPr>
            <a:r>
              <a:rPr lang="es-ES" sz="1100" dirty="0"/>
              <a:t>4 o 6 mascarillas de aire respirable, según modelo</a:t>
            </a:r>
          </a:p>
          <a:p>
            <a:pPr marL="171450" indent="-171450" algn="just">
              <a:buFont typeface="Arial" panose="020B0604020202020204" pitchFamily="34" charset="0"/>
              <a:buChar char="•"/>
            </a:pPr>
            <a:r>
              <a:rPr lang="es-ES" sz="1100" dirty="0"/>
              <a:t>Bomba de vacío</a:t>
            </a:r>
          </a:p>
          <a:p>
            <a:pPr marL="171450" indent="-171450" algn="just">
              <a:buFont typeface="Arial" panose="020B0604020202020204" pitchFamily="34" charset="0"/>
              <a:buChar char="•"/>
            </a:pPr>
            <a:r>
              <a:rPr lang="es-ES" sz="1100" dirty="0"/>
              <a:t>Bolsa de transporte</a:t>
            </a:r>
          </a:p>
          <a:p>
            <a:pPr marL="171450" indent="-171450" algn="just">
              <a:buFont typeface="Arial" panose="020B0604020202020204" pitchFamily="34" charset="0"/>
              <a:buChar char="•"/>
            </a:pPr>
            <a:r>
              <a:rPr lang="es-ES" sz="1100" dirty="0"/>
              <a:t>Botella de aire comprimido con regulador (el contrato de mantenimiento de 1 o 3 años no está incluido en el precio)</a:t>
            </a:r>
          </a:p>
          <a:p>
            <a:pPr marL="171450" indent="-171450" algn="just">
              <a:buFont typeface="Arial" panose="020B0604020202020204" pitchFamily="34" charset="0"/>
              <a:buChar char="•"/>
            </a:pPr>
            <a:r>
              <a:rPr lang="es-ES" sz="1100" dirty="0"/>
              <a:t>Opcionales: </a:t>
            </a:r>
            <a:r>
              <a:rPr lang="es-ES" sz="1100" dirty="0" err="1"/>
              <a:t>Geolocalizador</a:t>
            </a:r>
            <a:r>
              <a:rPr lang="es-ES" sz="1100" dirty="0"/>
              <a:t>, Detector de oxigeno </a:t>
            </a:r>
            <a:endParaRPr lang="es-ES" sz="1100" dirty="0">
              <a:latin typeface="Titillium" panose="00000500000000000000" pitchFamily="50" charset="0"/>
              <a:ea typeface="Times New Roman" panose="02020603050405020304" pitchFamily="18" charset="0"/>
            </a:endParaRPr>
          </a:p>
        </p:txBody>
      </p:sp>
      <p:sp>
        <p:nvSpPr>
          <p:cNvPr id="18" name="Rectángulo 17">
            <a:extLst>
              <a:ext uri="{FF2B5EF4-FFF2-40B4-BE49-F238E27FC236}">
                <a16:creationId xmlns:a16="http://schemas.microsoft.com/office/drawing/2014/main" id="{7DCC7DDC-F665-47DB-9B35-6E2D7DDEB67A}"/>
              </a:ext>
            </a:extLst>
          </p:cNvPr>
          <p:cNvSpPr/>
          <p:nvPr/>
        </p:nvSpPr>
        <p:spPr>
          <a:xfrm>
            <a:off x="3990172" y="7845918"/>
            <a:ext cx="2333439" cy="430887"/>
          </a:xfrm>
          <a:prstGeom prst="rect">
            <a:avLst/>
          </a:prstGeom>
        </p:spPr>
        <p:txBody>
          <a:bodyPr wrap="square">
            <a:spAutoFit/>
          </a:bodyPr>
          <a:lstStyle/>
          <a:p>
            <a:pPr marL="171450" indent="-171450" algn="just">
              <a:buFont typeface="Arial" panose="020B0604020202020204" pitchFamily="34" charset="0"/>
              <a:buChar char="•"/>
            </a:pPr>
            <a:r>
              <a:rPr lang="es-ES" sz="1100" dirty="0"/>
              <a:t>Incluye 4 protectores</a:t>
            </a:r>
          </a:p>
          <a:p>
            <a:pPr marL="171450" indent="-171450" algn="just">
              <a:buFont typeface="Arial" panose="020B0604020202020204" pitchFamily="34" charset="0"/>
              <a:buChar char="•"/>
            </a:pPr>
            <a:r>
              <a:rPr lang="es-ES" sz="1100" dirty="0">
                <a:latin typeface="Titillium" panose="00000500000000000000" pitchFamily="50" charset="0"/>
                <a:ea typeface="Times New Roman" panose="02020603050405020304" pitchFamily="18" charset="0"/>
              </a:rPr>
              <a:t>Bolsa de transporte</a:t>
            </a:r>
          </a:p>
        </p:txBody>
      </p:sp>
    </p:spTree>
    <p:extLst>
      <p:ext uri="{BB962C8B-B14F-4D97-AF65-F5344CB8AC3E}">
        <p14:creationId xmlns:p14="http://schemas.microsoft.com/office/powerpoint/2010/main" val="99019346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3940</TotalTime>
  <Words>509</Words>
  <Application>Microsoft Office PowerPoint</Application>
  <PresentationFormat>A4 (210 x 297 mm)</PresentationFormat>
  <Paragraphs>36</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Calibri Light</vt:lpstr>
      <vt:lpstr>Titillium</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dc:creator>
  <cp:lastModifiedBy>PC</cp:lastModifiedBy>
  <cp:revision>150</cp:revision>
  <cp:lastPrinted>2018-03-28T07:55:58Z</cp:lastPrinted>
  <dcterms:created xsi:type="dcterms:W3CDTF">2018-02-06T15:46:34Z</dcterms:created>
  <dcterms:modified xsi:type="dcterms:W3CDTF">2019-12-12T07:46:38Z</dcterms:modified>
</cp:coreProperties>
</file>